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5"/>
  </p:notesMasterIdLst>
  <p:sldIdLst>
    <p:sldId id="256" r:id="rId2"/>
    <p:sldId id="273" r:id="rId3"/>
    <p:sldId id="263" r:id="rId4"/>
    <p:sldId id="262" r:id="rId5"/>
    <p:sldId id="260" r:id="rId6"/>
    <p:sldId id="264" r:id="rId7"/>
    <p:sldId id="265" r:id="rId8"/>
    <p:sldId id="267" r:id="rId9"/>
    <p:sldId id="272" r:id="rId10"/>
    <p:sldId id="271" r:id="rId11"/>
    <p:sldId id="269" r:id="rId12"/>
    <p:sldId id="270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gif>
</file>

<file path=ppt/media/image19.jpeg>
</file>

<file path=ppt/media/image2.png>
</file>

<file path=ppt/media/image20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AC4464-54AF-45F5-9A49-BD3AC3C52BF2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0934C-D8D3-41F0-9386-21857968C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942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B3FAC-5CF6-496C-B62B-616C586F8987}" type="datetime1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495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81AE-306A-4D8A-8072-13266B6AC307}" type="datetime1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39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630F110E-6B01-45C1-8D5B-A3972302B2FD}" type="datetime1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21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0C05E-9C2B-4C2C-BD0B-8CF14641968B}" type="datetime1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51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522336-3EA3-49C0-A990-378B9F24C3F6}" type="datetime1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069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EEDE9-ED42-4955-99BD-92DD1AF11FA0}" type="datetime1">
              <a:rPr lang="en-US" smtClean="0"/>
              <a:t>10/20/2023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18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4598A-A1E6-4A93-813F-4F326097E379}" type="datetime1">
              <a:rPr lang="en-US" smtClean="0"/>
              <a:t>10/20/2023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548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2D4A7-5218-447D-A805-015772BBB172}" type="datetime1">
              <a:rPr lang="en-US" smtClean="0"/>
              <a:t>10/20/2023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994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F535D-95A3-41E4-8C1B-90D546E6AEA0}" type="datetime1">
              <a:rPr lang="en-US" smtClean="0"/>
              <a:t>10/20/2023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912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ED28F-FD7A-49F8-A412-F040565A295B}" type="datetime1">
              <a:rPr lang="en-US" smtClean="0"/>
              <a:t>10/20/2023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16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FA780-E754-4A5B-BA1B-BE12E65BBEDC}" type="datetime1">
              <a:rPr lang="en-US" smtClean="0"/>
              <a:t>10/20/2023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299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26C6C322-02B9-4F87-8BE0-95824FEA6522}" type="datetime1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94813A30-756F-484A-9E33-F64D00603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839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1A89C-6EB7-2CFE-BCF8-D3F6E2FAC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3257" y="2166364"/>
            <a:ext cx="6976570" cy="1739347"/>
          </a:xfrm>
        </p:spPr>
        <p:txBody>
          <a:bodyPr/>
          <a:lstStyle/>
          <a:p>
            <a:r>
              <a:rPr lang="en-US" sz="4000" dirty="0"/>
              <a:t>Introduction to </a:t>
            </a:r>
            <a:r>
              <a:rPr lang="en-US" dirty="0"/>
              <a:t>FSAE driving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ABC957-04AC-D21F-BE72-82688C62E3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TEMPLE FORMULA RACING – DRIVER CLINIC 1</a:t>
            </a:r>
          </a:p>
          <a:p>
            <a:r>
              <a:rPr lang="en-US" dirty="0"/>
              <a:t>Jakob Werle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3D660E-4388-9BC6-BD26-474F29666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D5173E-24AD-78FB-2DA0-24295F28A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467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87AC6-C09F-01FD-46FD-0A00D287E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93462-C1E9-16F0-4DFE-B347D44892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Race car brakes</a:t>
            </a:r>
          </a:p>
          <a:p>
            <a:pPr lvl="1"/>
            <a:r>
              <a:rPr lang="en-US" dirty="0"/>
              <a:t>No ABS – easy to lock up</a:t>
            </a:r>
          </a:p>
          <a:p>
            <a:pPr lvl="1"/>
            <a:r>
              <a:rPr lang="en-US" dirty="0"/>
              <a:t>High pressure</a:t>
            </a:r>
          </a:p>
          <a:p>
            <a:pPr lvl="1"/>
            <a:r>
              <a:rPr lang="en-US" dirty="0"/>
              <a:t>Very sensitive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646ED63-D2B1-6B43-8D39-89A0AC5F81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Use brakes to slow down!</a:t>
            </a:r>
          </a:p>
          <a:p>
            <a:r>
              <a:rPr lang="en-US" dirty="0"/>
              <a:t>First line of safety for driver, crew, and track workers</a:t>
            </a:r>
          </a:p>
          <a:p>
            <a:r>
              <a:rPr lang="en-US" dirty="0"/>
              <a:t>In event of crisis, resort to brakes</a:t>
            </a:r>
          </a:p>
          <a:p>
            <a:r>
              <a:rPr lang="en-US" dirty="0"/>
              <a:t>Brake Overtravel Switch</a:t>
            </a:r>
          </a:p>
          <a:p>
            <a:pPr lvl="1"/>
            <a:r>
              <a:rPr lang="en-US" dirty="0"/>
              <a:t>Kills engine when hit</a:t>
            </a:r>
          </a:p>
          <a:p>
            <a:pPr lvl="1"/>
            <a:r>
              <a:rPr lang="en-US" dirty="0"/>
              <a:t>If brakes fails, pedal will move excessively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9318D4-6FA6-8811-3EB3-0DBEC7B16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10</a:t>
            </a:fld>
            <a:endParaRPr lang="en-US"/>
          </a:p>
        </p:txBody>
      </p:sp>
      <p:pic>
        <p:nvPicPr>
          <p:cNvPr id="13316" name="Picture 4" descr="We are still hiding a little bit” - Toto Wolff talks up Mercedes'  &quot;excitement&quot; in F1 testing | F1 | News">
            <a:extLst>
              <a:ext uri="{FF2B5EF4-FFF2-40B4-BE49-F238E27FC236}">
                <a16:creationId xmlns:a16="http://schemas.microsoft.com/office/drawing/2014/main" id="{5B26CCA4-8140-D0C1-7A3C-3F38A427B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2919" y="3541705"/>
            <a:ext cx="3810359" cy="2538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AC1BCB-8520-414B-14F9-375737006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321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22E4F-CE6C-C5C5-75C2-D8C914415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Clutch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37BEB8-1E46-04B8-7DE6-AC0031DB2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2" descr="Clutch GIFs - Get the best gif on GIFER">
            <a:extLst>
              <a:ext uri="{FF2B5EF4-FFF2-40B4-BE49-F238E27FC236}">
                <a16:creationId xmlns:a16="http://schemas.microsoft.com/office/drawing/2014/main" id="{9010FFB4-B1DD-A8F1-D8E0-C84789F76D0E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15843" y="1950353"/>
            <a:ext cx="2310511" cy="1895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4D8894-B093-8AB0-C7BA-F5E4594BD6E4}"/>
              </a:ext>
            </a:extLst>
          </p:cNvPr>
          <p:cNvSpPr txBox="1"/>
          <p:nvPr/>
        </p:nvSpPr>
        <p:spPr>
          <a:xfrm>
            <a:off x="6371823" y="5818063"/>
            <a:ext cx="10953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Engine RPM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4639E3-3A7A-EF5F-F3A9-9AF588644576}"/>
              </a:ext>
            </a:extLst>
          </p:cNvPr>
          <p:cNvSpPr txBox="1"/>
          <p:nvPr/>
        </p:nvSpPr>
        <p:spPr>
          <a:xfrm>
            <a:off x="9275006" y="5818063"/>
            <a:ext cx="1024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Wheel RPM</a:t>
            </a:r>
          </a:p>
          <a:p>
            <a:pPr algn="ctr"/>
            <a:r>
              <a:rPr lang="en-US" sz="1200" dirty="0"/>
              <a:t>=</a:t>
            </a:r>
          </a:p>
          <a:p>
            <a:pPr algn="ctr"/>
            <a:r>
              <a:rPr lang="en-US" sz="1200" dirty="0"/>
              <a:t>Moving Speed</a:t>
            </a:r>
          </a:p>
        </p:txBody>
      </p:sp>
      <p:pic>
        <p:nvPicPr>
          <p:cNvPr id="10" name="Picture 10" descr="LB Walker Automotive - Auto Repair, smog Check, Tire, AAA Approved, Long  Beach, Signal Hill, Lakewood, Carson, Compton, CA 90755, 90807, 90806,  90813, 90802, 90804, 90815, 90806, 90808, 90712, 90810, 90805, 90713, 90706">
            <a:extLst>
              <a:ext uri="{FF2B5EF4-FFF2-40B4-BE49-F238E27FC236}">
                <a16:creationId xmlns:a16="http://schemas.microsoft.com/office/drawing/2014/main" id="{B4F29F6E-1986-5523-DA85-0529D2B20C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823" y="4405450"/>
            <a:ext cx="3776378" cy="1427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6A01F78-3E3A-6C39-6567-D055E4283AAF}"/>
              </a:ext>
            </a:extLst>
          </p:cNvPr>
          <p:cNvCxnSpPr>
            <a:cxnSpLocks/>
          </p:cNvCxnSpPr>
          <p:nvPr/>
        </p:nvCxnSpPr>
        <p:spPr>
          <a:xfrm flipV="1">
            <a:off x="8111369" y="3231310"/>
            <a:ext cx="379215" cy="6070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8CB6BB-3670-B88C-6539-EDBDA7EC31D3}"/>
              </a:ext>
            </a:extLst>
          </p:cNvPr>
          <p:cNvCxnSpPr>
            <a:cxnSpLocks/>
          </p:cNvCxnSpPr>
          <p:nvPr/>
        </p:nvCxnSpPr>
        <p:spPr>
          <a:xfrm flipV="1">
            <a:off x="8599765" y="3293946"/>
            <a:ext cx="139401" cy="7278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B81989E-6489-83F2-904E-C080CA194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DD36C88-AA8B-7EA4-5366-6642A401F6E3}"/>
              </a:ext>
            </a:extLst>
          </p:cNvPr>
          <p:cNvSpPr txBox="1"/>
          <p:nvPr/>
        </p:nvSpPr>
        <p:spPr>
          <a:xfrm>
            <a:off x="8591397" y="3860160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3C8234-76EA-1CEB-F9A0-C4910ED8A823}"/>
              </a:ext>
            </a:extLst>
          </p:cNvPr>
          <p:cNvSpPr txBox="1"/>
          <p:nvPr/>
        </p:nvSpPr>
        <p:spPr>
          <a:xfrm>
            <a:off x="7453642" y="3661203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10DD27F6-08FF-A82B-5D5B-337DE38C5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8870" y="2011680"/>
            <a:ext cx="4754880" cy="420624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Clutch allows engine to gently provide power to wheels</a:t>
            </a:r>
          </a:p>
          <a:p>
            <a:pPr lvl="1"/>
            <a:r>
              <a:rPr lang="en-US" dirty="0"/>
              <a:t>Modulate in friction zone</a:t>
            </a:r>
          </a:p>
          <a:p>
            <a:pPr lvl="1"/>
            <a:r>
              <a:rPr lang="en-US" dirty="0"/>
              <a:t>Engine stalled </a:t>
            </a:r>
            <a:r>
              <a:rPr lang="en-US" dirty="0">
                <a:sym typeface="Wingdings" panose="05000000000000000000" pitchFamily="2" charset="2"/>
              </a:rPr>
              <a:t> let out clutch too abruptly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Fully release clutch once sufficiently moving</a:t>
            </a:r>
          </a:p>
          <a:p>
            <a:r>
              <a:rPr lang="en-US" dirty="0">
                <a:sym typeface="Wingdings" panose="05000000000000000000" pitchFamily="2" charset="2"/>
              </a:rPr>
              <a:t>Just enough throttle</a:t>
            </a:r>
          </a:p>
          <a:p>
            <a:r>
              <a:rPr lang="en-US" dirty="0">
                <a:sym typeface="Wingdings" panose="05000000000000000000" pitchFamily="2" charset="2"/>
              </a:rPr>
              <a:t>Release brake when ready to move</a:t>
            </a:r>
          </a:p>
          <a:p>
            <a:pPr marL="0" indent="0" algn="ctr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en-US" dirty="0">
                <a:sym typeface="Wingdings" panose="05000000000000000000" pitchFamily="2" charset="2"/>
              </a:rPr>
              <a:t>When should you clutch?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Start moving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Stopping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Learning to shift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566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22E4F-CE6C-C5C5-75C2-D8C914415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96843A1-1B75-053D-A83E-5B359FA3770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50774" y="2011363"/>
            <a:ext cx="3862840" cy="4206875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110DBF-288A-C409-A7C7-700B521FCE9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Let off throttle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Push in clutch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Shift gear</a:t>
            </a:r>
          </a:p>
          <a:p>
            <a:pPr lvl="1"/>
            <a:r>
              <a:rPr lang="en-US" dirty="0"/>
              <a:t>Down shift – rev match</a:t>
            </a:r>
          </a:p>
          <a:p>
            <a:pPr lvl="1"/>
            <a:endParaRPr lang="en-US" dirty="0"/>
          </a:p>
          <a:p>
            <a:r>
              <a:rPr lang="en-US" dirty="0"/>
              <a:t>6 gears</a:t>
            </a:r>
          </a:p>
          <a:p>
            <a:r>
              <a:rPr lang="en-US" dirty="0"/>
              <a:t>Higher gears </a:t>
            </a:r>
          </a:p>
          <a:p>
            <a:pPr lvl="1"/>
            <a:r>
              <a:rPr lang="en-US" dirty="0"/>
              <a:t>Faster speed range</a:t>
            </a:r>
          </a:p>
          <a:p>
            <a:pPr lvl="1"/>
            <a:r>
              <a:rPr lang="en-US" dirty="0"/>
              <a:t>Typically smoother</a:t>
            </a:r>
          </a:p>
          <a:p>
            <a:r>
              <a:rPr lang="en-US" dirty="0"/>
              <a:t>Lower gears</a:t>
            </a:r>
          </a:p>
          <a:p>
            <a:pPr lvl="1"/>
            <a:r>
              <a:rPr lang="en-US" dirty="0"/>
              <a:t>Lower speed range</a:t>
            </a:r>
          </a:p>
          <a:p>
            <a:pPr lvl="1"/>
            <a:r>
              <a:rPr lang="en-US" dirty="0"/>
              <a:t>More torque / jerky</a:t>
            </a:r>
          </a:p>
          <a:p>
            <a:r>
              <a:rPr lang="en-US" dirty="0"/>
              <a:t>Shift when car stops accelerating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37BEB8-1E46-04B8-7DE6-AC0031DB2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12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83A565C-3EBB-10EB-20FF-D09D0CB0C607}"/>
              </a:ext>
            </a:extLst>
          </p:cNvPr>
          <p:cNvCxnSpPr>
            <a:cxnSpLocks/>
          </p:cNvCxnSpPr>
          <p:nvPr/>
        </p:nvCxnSpPr>
        <p:spPr>
          <a:xfrm flipV="1">
            <a:off x="2369670" y="2415443"/>
            <a:ext cx="1939142" cy="409644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C65BC13-0172-716A-C2FD-7B3D4A667006}"/>
              </a:ext>
            </a:extLst>
          </p:cNvPr>
          <p:cNvSpPr txBox="1"/>
          <p:nvPr/>
        </p:nvSpPr>
        <p:spPr>
          <a:xfrm>
            <a:off x="1757589" y="2745939"/>
            <a:ext cx="50526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E49E7B-98EE-5A0F-4501-F9A6BD02E7F8}"/>
              </a:ext>
            </a:extLst>
          </p:cNvPr>
          <p:cNvSpPr txBox="1"/>
          <p:nvPr/>
        </p:nvSpPr>
        <p:spPr>
          <a:xfrm>
            <a:off x="4435202" y="2224040"/>
            <a:ext cx="95202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Down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E269A8-5517-DE40-5287-7725A1981A77}"/>
              </a:ext>
            </a:extLst>
          </p:cNvPr>
          <p:cNvSpPr txBox="1"/>
          <p:nvPr/>
        </p:nvSpPr>
        <p:spPr>
          <a:xfrm>
            <a:off x="1496460" y="3465731"/>
            <a:ext cx="1532792" cy="5539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Neutral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(1/2 from 1</a:t>
            </a:r>
            <a:r>
              <a:rPr lang="en-US" sz="1200" baseline="30000" dirty="0">
                <a:solidFill>
                  <a:schemeClr val="bg1"/>
                </a:solidFill>
              </a:rPr>
              <a:t>st</a:t>
            </a:r>
            <a:r>
              <a:rPr lang="en-US" sz="1200" dirty="0">
                <a:solidFill>
                  <a:schemeClr val="bg1"/>
                </a:solidFill>
              </a:rPr>
              <a:t> or 2</a:t>
            </a:r>
            <a:r>
              <a:rPr lang="en-US" sz="1200" baseline="30000" dirty="0">
                <a:solidFill>
                  <a:schemeClr val="bg1"/>
                </a:solidFill>
              </a:rPr>
              <a:t>nd</a:t>
            </a:r>
            <a:r>
              <a:rPr lang="en-US" sz="1200" dirty="0">
                <a:solidFill>
                  <a:schemeClr val="bg1"/>
                </a:solidFill>
              </a:rPr>
              <a:t>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FEE90FA-DB29-E124-5D9D-B141D3F3DE53}"/>
              </a:ext>
            </a:extLst>
          </p:cNvPr>
          <p:cNvCxnSpPr>
            <a:cxnSpLocks/>
          </p:cNvCxnSpPr>
          <p:nvPr/>
        </p:nvCxnSpPr>
        <p:spPr>
          <a:xfrm flipV="1">
            <a:off x="2857106" y="2745939"/>
            <a:ext cx="1009934" cy="188076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51B7BA15-F074-1AD0-B0D2-9B3893BE1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2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968BC-2976-C67D-E084-0B2F47A16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Racing skills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33061-1563-2C24-69D8-FBA8F8D83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drive slowly… the least amount of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99E551-8E71-EFDD-3371-18D847872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5F827F-9CDF-6D2C-6E23-844C13C90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005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927BC-B197-3D2E-0527-601370516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Jakob – 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6075B-2E9B-A5E0-3543-695AA5285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5343" y="2011680"/>
            <a:ext cx="4922501" cy="420624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Joined TFR in 2018</a:t>
            </a:r>
          </a:p>
          <a:p>
            <a:pPr lvl="1"/>
            <a:r>
              <a:rPr lang="en-US" dirty="0"/>
              <a:t>Prior suspension lead and president</a:t>
            </a:r>
          </a:p>
          <a:p>
            <a:pPr lvl="1"/>
            <a:r>
              <a:rPr lang="en-US" dirty="0"/>
              <a:t>Test driver</a:t>
            </a:r>
          </a:p>
          <a:p>
            <a:pPr lvl="1"/>
            <a:r>
              <a:rPr lang="en-US" dirty="0"/>
              <a:t>Pitt Shootout 17</a:t>
            </a:r>
            <a:r>
              <a:rPr lang="en-US" baseline="30000" dirty="0"/>
              <a:t>th</a:t>
            </a:r>
            <a:r>
              <a:rPr lang="en-US" dirty="0"/>
              <a:t> overall</a:t>
            </a:r>
          </a:p>
          <a:p>
            <a:pPr lvl="1"/>
            <a:r>
              <a:rPr lang="en-US" dirty="0"/>
              <a:t>14</a:t>
            </a:r>
            <a:r>
              <a:rPr lang="en-US" baseline="30000" dirty="0"/>
              <a:t>th</a:t>
            </a:r>
            <a:r>
              <a:rPr lang="en-US" dirty="0"/>
              <a:t> place endurance co-driver</a:t>
            </a:r>
          </a:p>
          <a:p>
            <a:r>
              <a:rPr lang="en-US" dirty="0"/>
              <a:t>FSAE</a:t>
            </a:r>
          </a:p>
          <a:p>
            <a:pPr lvl="1"/>
            <a:r>
              <a:rPr lang="en-US" dirty="0"/>
              <a:t>Technical Scrutineer </a:t>
            </a:r>
            <a:r>
              <a:rPr lang="en-US" sz="1700" dirty="0"/>
              <a:t>(FSAE &amp; SCCA)</a:t>
            </a:r>
            <a:endParaRPr lang="en-US" dirty="0"/>
          </a:p>
          <a:p>
            <a:pPr lvl="1"/>
            <a:r>
              <a:rPr lang="en-US" dirty="0"/>
              <a:t>Testing pad advisor</a:t>
            </a:r>
          </a:p>
          <a:p>
            <a:r>
              <a:rPr lang="en-US" dirty="0"/>
              <a:t>SCCA/PCA autocross</a:t>
            </a:r>
          </a:p>
          <a:p>
            <a:r>
              <a:rPr lang="en-US" dirty="0"/>
              <a:t>1000+ hrs sim experience</a:t>
            </a:r>
          </a:p>
          <a:p>
            <a:r>
              <a:rPr lang="en-US" dirty="0"/>
              <a:t>Currently junior race engineer for ADSA Wright Racing &amp; ANZE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304B6C-559D-5142-BE10-A993A93B9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2</a:t>
            </a:fld>
            <a:endParaRPr lang="en-US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15981D3F-80C3-D363-10D0-33D62A6F480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7" t="15517" b="16646"/>
          <a:stretch/>
        </p:blipFill>
        <p:spPr bwMode="auto">
          <a:xfrm>
            <a:off x="6242760" y="2411111"/>
            <a:ext cx="2550948" cy="150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>
            <a:extLst>
              <a:ext uri="{FF2B5EF4-FFF2-40B4-BE49-F238E27FC236}">
                <a16:creationId xmlns:a16="http://schemas.microsoft.com/office/drawing/2014/main" id="{0564C35A-710D-3A5D-7AEB-EF389B18F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7933" y="2882061"/>
            <a:ext cx="2492413" cy="1662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4" name="Picture 8" descr="RadonSport F2000 – Moves Forward on ANZE Developements – ANZE Suspension">
            <a:extLst>
              <a:ext uri="{FF2B5EF4-FFF2-40B4-BE49-F238E27FC236}">
                <a16:creationId xmlns:a16="http://schemas.microsoft.com/office/drawing/2014/main" id="{62C855D1-5C07-2F4D-CD11-75A247284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3708" y="4714033"/>
            <a:ext cx="2259939" cy="1503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6" name="Picture 10">
            <a:extLst>
              <a:ext uri="{FF2B5EF4-FFF2-40B4-BE49-F238E27FC236}">
                <a16:creationId xmlns:a16="http://schemas.microsoft.com/office/drawing/2014/main" id="{C2E3D296-049F-D850-C081-953E6DDC50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15" b="21849"/>
          <a:stretch/>
        </p:blipFill>
        <p:spPr bwMode="auto">
          <a:xfrm>
            <a:off x="6146405" y="4124805"/>
            <a:ext cx="2356293" cy="1889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6D24E0-F293-042A-6EB8-E66D84CA09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791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8CDF6-25F7-6DB2-B2B7-82D5047A8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FSAE competition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BCF4CD-4714-59EC-BDE4-379832F7B0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631869" y="2411802"/>
            <a:ext cx="2925277" cy="194663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66B22C-A039-E162-AFA8-E3F78EE26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3</a:t>
            </a:fld>
            <a:endParaRPr lang="en-US"/>
          </a:p>
        </p:txBody>
      </p:sp>
      <p:pic>
        <p:nvPicPr>
          <p:cNvPr id="2050" name="Picture 2" descr="Porsche Penske Motorsport achieves positions five and six in Mosport -  Porsche Newsroom">
            <a:extLst>
              <a:ext uri="{FF2B5EF4-FFF2-40B4-BE49-F238E27FC236}">
                <a16:creationId xmlns:a16="http://schemas.microsoft.com/office/drawing/2014/main" id="{E5EE23C6-2578-96FC-05AC-BFFDD78EE8C6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285" y="2404586"/>
            <a:ext cx="3471720" cy="1953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VERY basic PNG map showing the current layout">
            <a:extLst>
              <a:ext uri="{FF2B5EF4-FFF2-40B4-BE49-F238E27FC236}">
                <a16:creationId xmlns:a16="http://schemas.microsoft.com/office/drawing/2014/main" id="{4E5AB66C-D269-5254-71EF-BE48C2C76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911" y="4285650"/>
            <a:ext cx="3363888" cy="2381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Formula SAE">
            <a:extLst>
              <a:ext uri="{FF2B5EF4-FFF2-40B4-BE49-F238E27FC236}">
                <a16:creationId xmlns:a16="http://schemas.microsoft.com/office/drawing/2014/main" id="{A5B2B2EA-D763-333B-8A17-ED9725447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751" y="4540101"/>
            <a:ext cx="4052248" cy="180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5B4A19-7DEC-D185-6BFD-CEAA721945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33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6351FC-DF51-8A84-98E5-BDEADA1E7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Driving Fundamentals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7B7EE98-B108-0659-AA5B-97EE3615F3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Vehicle Operation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B8E77-8C80-7774-5C08-9076DEA45EC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Safety / equipment / environment</a:t>
            </a:r>
          </a:p>
          <a:p>
            <a:r>
              <a:rPr lang="en-US" dirty="0"/>
              <a:t>Controls familiarity</a:t>
            </a:r>
          </a:p>
          <a:p>
            <a:r>
              <a:rPr lang="en-US" dirty="0"/>
              <a:t>Starting / stopping</a:t>
            </a:r>
          </a:p>
          <a:p>
            <a:r>
              <a:rPr lang="en-US" dirty="0"/>
              <a:t>Shifting</a:t>
            </a:r>
          </a:p>
          <a:p>
            <a:r>
              <a:rPr lang="en-US" dirty="0"/>
              <a:t>Steering</a:t>
            </a:r>
          </a:p>
          <a:p>
            <a:r>
              <a:rPr lang="en-US" dirty="0"/>
              <a:t>Communication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B25956-94E2-DC7A-67AA-9AF7CA4A16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Racing skills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57735F1-9022-C2FB-B221-695D1732DA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Vision</a:t>
            </a:r>
          </a:p>
          <a:p>
            <a:r>
              <a:rPr lang="en-US" dirty="0"/>
              <a:t>Line choice</a:t>
            </a:r>
          </a:p>
          <a:p>
            <a:r>
              <a:rPr lang="en-US" dirty="0"/>
              <a:t>Efficient piloting</a:t>
            </a:r>
          </a:p>
          <a:p>
            <a:r>
              <a:rPr lang="en-US" dirty="0"/>
              <a:t>Driver feedback</a:t>
            </a:r>
          </a:p>
          <a:p>
            <a:r>
              <a:rPr lang="en-US" dirty="0"/>
              <a:t>Mindset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34A44-6F7F-57E4-C0C1-F1EAF9587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4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CEE5A5-523B-1721-191F-2CF1BEE10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412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80BBD-9C4D-33D0-31E8-E69F6A471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Vehicle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06086-00E4-ED5B-3293-AC31F7363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part that isn’t racing… yet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74F57C-4EF1-D3AB-D13C-323CF3DF4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51CD7A-5DA3-D8B7-B8BB-BF446EE8C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874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47540-3744-CD5A-36C4-2DF8AB091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32FCD-7771-BE0A-136D-4043109A8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Driver’s responsibility once car is live</a:t>
            </a:r>
          </a:p>
          <a:p>
            <a:r>
              <a:rPr lang="en-US" dirty="0"/>
              <a:t>Equipment</a:t>
            </a:r>
          </a:p>
          <a:p>
            <a:pPr lvl="1"/>
            <a:r>
              <a:rPr lang="en-US" dirty="0"/>
              <a:t>Brakes!!!</a:t>
            </a:r>
          </a:p>
          <a:p>
            <a:pPr lvl="1"/>
            <a:r>
              <a:rPr lang="en-US" dirty="0"/>
              <a:t>Harness</a:t>
            </a:r>
          </a:p>
          <a:p>
            <a:pPr lvl="1"/>
            <a:r>
              <a:rPr lang="en-US" dirty="0"/>
              <a:t>Helmet</a:t>
            </a:r>
          </a:p>
          <a:p>
            <a:pPr lvl="1"/>
            <a:r>
              <a:rPr lang="en-US" dirty="0"/>
              <a:t>Fire gear / fire bottles</a:t>
            </a:r>
          </a:p>
          <a:p>
            <a:r>
              <a:rPr lang="en-US" dirty="0"/>
              <a:t>Environment</a:t>
            </a:r>
          </a:p>
          <a:p>
            <a:pPr lvl="1"/>
            <a:r>
              <a:rPr lang="en-US" dirty="0"/>
              <a:t>Awareness</a:t>
            </a:r>
          </a:p>
          <a:p>
            <a:pPr lvl="1"/>
            <a:r>
              <a:rPr lang="en-US" dirty="0"/>
              <a:t>Track workers</a:t>
            </a:r>
          </a:p>
          <a:p>
            <a:pPr lvl="1"/>
            <a:r>
              <a:rPr lang="en-US" dirty="0"/>
              <a:t>Track layout / obstacles</a:t>
            </a:r>
          </a:p>
          <a:p>
            <a:pPr lvl="1"/>
            <a:r>
              <a:rPr lang="en-US" dirty="0"/>
              <a:t>Weather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9D59B1-2165-66F2-5DA4-9D6FFE475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6</a:t>
            </a:fld>
            <a:endParaRPr lang="en-US"/>
          </a:p>
        </p:txBody>
      </p:sp>
      <p:pic>
        <p:nvPicPr>
          <p:cNvPr id="5122" name="Picture 2" descr="Bell GP3 Sport White Car Racing Helmet - helmade Motorsports Helmets">
            <a:extLst>
              <a:ext uri="{FF2B5EF4-FFF2-40B4-BE49-F238E27FC236}">
                <a16:creationId xmlns:a16="http://schemas.microsoft.com/office/drawing/2014/main" id="{704753B0-F1D7-AB51-42F0-0B2ABCAA2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9218" y="2347085"/>
            <a:ext cx="1735752" cy="173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942016A0-A6EF-D63C-551F-DD3C41B16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7262" y="2261709"/>
            <a:ext cx="2642143" cy="1981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ow to Join – Mohawk-Hudson SCCA">
            <a:extLst>
              <a:ext uri="{FF2B5EF4-FFF2-40B4-BE49-F238E27FC236}">
                <a16:creationId xmlns:a16="http://schemas.microsoft.com/office/drawing/2014/main" id="{A9F51661-C81D-5361-DB1E-F56BF9DA6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658" y="4418242"/>
            <a:ext cx="3248308" cy="1825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F03FEC-1A0E-B8F1-5CFC-FD7E9D3F0B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963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D1349-E6CF-AF54-71E1-EC9741E62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Cockpit controls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FCBD07C-356B-27A0-D8D4-23CCAB5B65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0623" y="2011363"/>
            <a:ext cx="5609166" cy="420687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66CED8-A88E-16F1-FE05-6201574D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E4E19A-2538-7B3C-9EC5-2978872C5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4948FC6-518C-4FE1-05D6-1F39250418BC}"/>
              </a:ext>
            </a:extLst>
          </p:cNvPr>
          <p:cNvSpPr txBox="1"/>
          <p:nvPr/>
        </p:nvSpPr>
        <p:spPr>
          <a:xfrm>
            <a:off x="1936290" y="4751167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Shifter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B40DAF-E3D1-31BE-9963-C1ED2C6778EB}"/>
              </a:ext>
            </a:extLst>
          </p:cNvPr>
          <p:cNvSpPr txBox="1"/>
          <p:nvPr/>
        </p:nvSpPr>
        <p:spPr>
          <a:xfrm>
            <a:off x="2112907" y="2431576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E-stop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B844D2-635B-3EA9-AF7F-C7F05D495D47}"/>
              </a:ext>
            </a:extLst>
          </p:cNvPr>
          <p:cNvSpPr txBox="1"/>
          <p:nvPr/>
        </p:nvSpPr>
        <p:spPr>
          <a:xfrm>
            <a:off x="1883392" y="3038144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Ignition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7B4EB1-3233-4BED-3BE5-29C6F5F0BB06}"/>
              </a:ext>
            </a:extLst>
          </p:cNvPr>
          <p:cNvSpPr txBox="1"/>
          <p:nvPr/>
        </p:nvSpPr>
        <p:spPr>
          <a:xfrm>
            <a:off x="9616489" y="3140807"/>
            <a:ext cx="1292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Accessory </a:t>
            </a:r>
          </a:p>
          <a:p>
            <a:r>
              <a:rPr lang="en-US" dirty="0"/>
              <a:t>switches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A63DA32-602D-F4BE-E7C3-DE09AFB19341}"/>
              </a:ext>
            </a:extLst>
          </p:cNvPr>
          <p:cNvCxnSpPr>
            <a:stCxn id="13" idx="3"/>
          </p:cNvCxnSpPr>
          <p:nvPr/>
        </p:nvCxnSpPr>
        <p:spPr>
          <a:xfrm>
            <a:off x="2986864" y="2616242"/>
            <a:ext cx="2413100" cy="9230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0ECBEC-56B8-480B-7B6C-FD87BBB0AED4}"/>
              </a:ext>
            </a:extLst>
          </p:cNvPr>
          <p:cNvCxnSpPr>
            <a:stCxn id="14" idx="3"/>
          </p:cNvCxnSpPr>
          <p:nvPr/>
        </p:nvCxnSpPr>
        <p:spPr>
          <a:xfrm>
            <a:off x="2917649" y="3222810"/>
            <a:ext cx="2759820" cy="6304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6119001-38F7-6AEA-BA00-3CFDD7BD647E}"/>
              </a:ext>
            </a:extLst>
          </p:cNvPr>
          <p:cNvCxnSpPr>
            <a:stCxn id="12" idx="3"/>
          </p:cNvCxnSpPr>
          <p:nvPr/>
        </p:nvCxnSpPr>
        <p:spPr>
          <a:xfrm flipV="1">
            <a:off x="2864749" y="4784527"/>
            <a:ext cx="1079454" cy="1513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20993AD-CA46-72DB-5D05-B6B3DDD629BE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6892119" y="3463973"/>
            <a:ext cx="2724370" cy="1490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5CCC41C-622E-8EF7-CFB5-E632F77C9BD9}"/>
              </a:ext>
            </a:extLst>
          </p:cNvPr>
          <p:cNvSpPr txBox="1"/>
          <p:nvPr/>
        </p:nvSpPr>
        <p:spPr>
          <a:xfrm>
            <a:off x="9567633" y="4700807"/>
            <a:ext cx="1419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Steering wheel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4FA4CA-4FC1-DDD1-E92B-27144F45C985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6423546" y="4299045"/>
            <a:ext cx="3144087" cy="7249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2292B89-97F0-304C-5BA8-4446264C2733}"/>
              </a:ext>
            </a:extLst>
          </p:cNvPr>
          <p:cNvSpPr txBox="1"/>
          <p:nvPr/>
        </p:nvSpPr>
        <p:spPr>
          <a:xfrm>
            <a:off x="9157366" y="2401082"/>
            <a:ext cx="214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Tachometer / dash</a:t>
            </a:r>
          </a:p>
        </p:txBody>
      </p:sp>
      <p:cxnSp>
        <p:nvCxnSpPr>
          <p:cNvPr id="8192" name="Straight Arrow Connector 8191">
            <a:extLst>
              <a:ext uri="{FF2B5EF4-FFF2-40B4-BE49-F238E27FC236}">
                <a16:creationId xmlns:a16="http://schemas.microsoft.com/office/drawing/2014/main" id="{584E219B-6655-A200-35FA-B8FA1BB410D2}"/>
              </a:ext>
            </a:extLst>
          </p:cNvPr>
          <p:cNvCxnSpPr>
            <a:stCxn id="28" idx="1"/>
          </p:cNvCxnSpPr>
          <p:nvPr/>
        </p:nvCxnSpPr>
        <p:spPr>
          <a:xfrm flipH="1">
            <a:off x="6300716" y="2585748"/>
            <a:ext cx="2856650" cy="8782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578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D1349-E6CF-AF54-71E1-EC9741E62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footbox controls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66CED8-A88E-16F1-FE05-6201574D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E4E19A-2538-7B3C-9EC5-2978872C5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138C4DAE-2925-933E-3753-0A15942D5C7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935" y="2581966"/>
            <a:ext cx="4992048" cy="374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D28C09-B7EA-C3EE-987E-0D6D12C0AD26}"/>
              </a:ext>
            </a:extLst>
          </p:cNvPr>
          <p:cNvSpPr txBox="1"/>
          <p:nvPr/>
        </p:nvSpPr>
        <p:spPr>
          <a:xfrm>
            <a:off x="9123531" y="3059668"/>
            <a:ext cx="106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Throttle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8C74E4-A925-1ECB-A85A-BD89A8117CCD}"/>
              </a:ext>
            </a:extLst>
          </p:cNvPr>
          <p:cNvSpPr txBox="1"/>
          <p:nvPr/>
        </p:nvSpPr>
        <p:spPr>
          <a:xfrm>
            <a:off x="2072562" y="3059668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Clutch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76BBA3-1860-EB35-A0EB-829AA5371492}"/>
              </a:ext>
            </a:extLst>
          </p:cNvPr>
          <p:cNvSpPr txBox="1"/>
          <p:nvPr/>
        </p:nvSpPr>
        <p:spPr>
          <a:xfrm>
            <a:off x="5961206" y="2032159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Brake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DB989F-6A0E-BC42-9566-6C164658193D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970565" y="3244334"/>
            <a:ext cx="1537839" cy="2358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52E6035-E9AE-F99D-2819-39AADEB7556F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6296167" y="2401491"/>
            <a:ext cx="81981" cy="8785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BFCD2C8-2EA0-53E0-882C-25645756C7D3}"/>
              </a:ext>
            </a:extLst>
          </p:cNvPr>
          <p:cNvCxnSpPr>
            <a:stCxn id="7" idx="1"/>
          </p:cNvCxnSpPr>
          <p:nvPr/>
        </p:nvCxnSpPr>
        <p:spPr>
          <a:xfrm flipH="1">
            <a:off x="8061278" y="3244334"/>
            <a:ext cx="1062253" cy="2904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602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D1349-E6CF-AF54-71E1-EC9741E62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Harness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6FABC7-E4FD-AFAA-4E6E-F711FF4DBE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5474055" cy="4206240"/>
          </a:xfrm>
        </p:spPr>
        <p:txBody>
          <a:bodyPr>
            <a:normAutofit fontScale="92500" lnSpcReduction="10000"/>
          </a:bodyPr>
          <a:lstStyle/>
          <a:p>
            <a:r>
              <a:rPr lang="en-US" sz="1900" dirty="0"/>
              <a:t>All belts should be </a:t>
            </a:r>
            <a:r>
              <a:rPr lang="en-US" sz="1900" u="sng" dirty="0"/>
              <a:t>TIGHT</a:t>
            </a:r>
            <a:r>
              <a:rPr lang="en-US" sz="1900" dirty="0"/>
              <a:t> and flat</a:t>
            </a:r>
          </a:p>
          <a:p>
            <a:r>
              <a:rPr lang="en-US" sz="1900" dirty="0"/>
              <a:t>A well secured driver is a safe and fast driver</a:t>
            </a:r>
          </a:p>
          <a:p>
            <a:r>
              <a:rPr lang="en-US" dirty="0"/>
              <a:t>Twist the quick connect to unbuckle</a:t>
            </a:r>
          </a:p>
          <a:p>
            <a:pPr marL="228600" lvl="1" indent="0">
              <a:buNone/>
            </a:pPr>
            <a:r>
              <a:rPr lang="en-US" sz="1900" dirty="0"/>
              <a:t>(Tension will pop belts out of way for egress)</a:t>
            </a:r>
            <a:endParaRPr lang="en-US" sz="1700" dirty="0"/>
          </a:p>
          <a:p>
            <a:pPr marL="0" indent="0">
              <a:buNone/>
            </a:pPr>
            <a:endParaRPr lang="en-US" sz="1900" dirty="0"/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Hip belts</a:t>
            </a:r>
          </a:p>
          <a:p>
            <a:pPr lvl="2"/>
            <a:r>
              <a:rPr lang="en-US" dirty="0"/>
              <a:t>Position over hips, NOT thighs or waist</a:t>
            </a:r>
          </a:p>
          <a:p>
            <a:pPr lvl="2"/>
            <a:r>
              <a:rPr lang="en-US" dirty="0"/>
              <a:t>Tighten across body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Anti-submarine belts</a:t>
            </a:r>
          </a:p>
          <a:p>
            <a:pPr lvl="2"/>
            <a:r>
              <a:rPr lang="en-US" dirty="0"/>
              <a:t>Set length so QC sits just ~ 2in below belly button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Shoulder belts</a:t>
            </a:r>
          </a:p>
          <a:p>
            <a:pPr lvl="2"/>
            <a:r>
              <a:rPr lang="en-US" dirty="0"/>
              <a:t>Deep breath 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66CED8-A88E-16F1-FE05-6201574D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3A30-756F-484A-9E33-F64D00603B80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E4E19A-2538-7B3C-9EC5-2978872C5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52" y="6278201"/>
            <a:ext cx="1824820" cy="413964"/>
          </a:xfrm>
          <a:prstGeom prst="rect">
            <a:avLst/>
          </a:prstGeom>
        </p:spPr>
      </p:pic>
      <p:pic>
        <p:nvPicPr>
          <p:cNvPr id="10242" name="Picture 2" descr="Quick Guide">
            <a:extLst>
              <a:ext uri="{FF2B5EF4-FFF2-40B4-BE49-F238E27FC236}">
                <a16:creationId xmlns:a16="http://schemas.microsoft.com/office/drawing/2014/main" id="{3CDA5F56-2F1F-028C-FF60-C563785DAF6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801" y="2104868"/>
            <a:ext cx="2945854" cy="4019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BD25F8-31CD-B9C3-6E58-61EA1B1FC875}"/>
              </a:ext>
            </a:extLst>
          </p:cNvPr>
          <p:cNvSpPr txBox="1"/>
          <p:nvPr/>
        </p:nvSpPr>
        <p:spPr>
          <a:xfrm>
            <a:off x="9818253" y="5755400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Anti-sub belt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659129-3A4E-7D7E-284E-E5F16816AE95}"/>
              </a:ext>
            </a:extLst>
          </p:cNvPr>
          <p:cNvSpPr txBox="1"/>
          <p:nvPr/>
        </p:nvSpPr>
        <p:spPr>
          <a:xfrm>
            <a:off x="9893822" y="2906289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Shoulder belt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4CAB31-0BE8-8B74-6064-4B2F07311C66}"/>
              </a:ext>
            </a:extLst>
          </p:cNvPr>
          <p:cNvSpPr txBox="1"/>
          <p:nvPr/>
        </p:nvSpPr>
        <p:spPr>
          <a:xfrm>
            <a:off x="10004157" y="4630562"/>
            <a:ext cx="1051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Hip belt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8A04BD9-13C3-F29E-BC4A-456834372360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8557146" y="3090955"/>
            <a:ext cx="1336676" cy="7739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BE93E2-251E-BBF9-000F-59CAB71D17F3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8425218" y="5490949"/>
            <a:ext cx="1393035" cy="4491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10E229A-A33A-22E0-E49D-A3E98B4B25C6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8764137" y="4815228"/>
            <a:ext cx="1240020" cy="1846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0EFFD67-B3C2-3F81-5F28-F2FCA5D64AF2}"/>
              </a:ext>
            </a:extLst>
          </p:cNvPr>
          <p:cNvSpPr txBox="1"/>
          <p:nvPr/>
        </p:nvSpPr>
        <p:spPr>
          <a:xfrm>
            <a:off x="9934764" y="3961508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Quick connect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E8CDF83-ABB4-31E2-ABD2-8189DCC21F6D}"/>
              </a:ext>
            </a:extLst>
          </p:cNvPr>
          <p:cNvCxnSpPr>
            <a:cxnSpLocks/>
            <a:stCxn id="27" idx="1"/>
          </p:cNvCxnSpPr>
          <p:nvPr/>
        </p:nvCxnSpPr>
        <p:spPr>
          <a:xfrm flipH="1">
            <a:off x="8239728" y="4146174"/>
            <a:ext cx="1695036" cy="7555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5820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TFR 1">
      <a:dk1>
        <a:srgbClr val="FFFFFF"/>
      </a:dk1>
      <a:lt1>
        <a:srgbClr val="9E0000"/>
      </a:lt1>
      <a:dk2>
        <a:srgbClr val="FFFFFF"/>
      </a:dk2>
      <a:lt2>
        <a:srgbClr val="3A3838"/>
      </a:lt2>
      <a:accent1>
        <a:srgbClr val="9E0000"/>
      </a:accent1>
      <a:accent2>
        <a:srgbClr val="75707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0</TotalTime>
  <Words>407</Words>
  <Application>Microsoft Office PowerPoint</Application>
  <PresentationFormat>Widescreen</PresentationFormat>
  <Paragraphs>135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Schoolbook</vt:lpstr>
      <vt:lpstr>Wingdings</vt:lpstr>
      <vt:lpstr>Banded</vt:lpstr>
      <vt:lpstr>Introduction to FSAE driving</vt:lpstr>
      <vt:lpstr>Jakob – who am i?</vt:lpstr>
      <vt:lpstr>FSAE competition</vt:lpstr>
      <vt:lpstr>Driving Fundamentals</vt:lpstr>
      <vt:lpstr>Vehicle operations</vt:lpstr>
      <vt:lpstr>Safety</vt:lpstr>
      <vt:lpstr>Cockpit controls</vt:lpstr>
      <vt:lpstr>footbox controls</vt:lpstr>
      <vt:lpstr>Harness</vt:lpstr>
      <vt:lpstr>Braking</vt:lpstr>
      <vt:lpstr>Clutch</vt:lpstr>
      <vt:lpstr>Shifting</vt:lpstr>
      <vt:lpstr>Racing skills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driving clinic 1</dc:title>
  <dc:creator>Jakob Werle</dc:creator>
  <cp:lastModifiedBy>Jakob Werle</cp:lastModifiedBy>
  <cp:revision>5</cp:revision>
  <dcterms:created xsi:type="dcterms:W3CDTF">2023-10-21T02:24:56Z</dcterms:created>
  <dcterms:modified xsi:type="dcterms:W3CDTF">2023-10-21T06:53:41Z</dcterms:modified>
</cp:coreProperties>
</file>

<file path=docProps/thumbnail.jpeg>
</file>